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7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jpeg" ContentType="image/jpeg"/>
  <Override PartName="/ppt/media/image15.png" ContentType="image/pn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5.png" ContentType="image/png"/>
  <Override PartName="/ppt/media/image2.png" ContentType="image/png"/>
  <Override PartName="/ppt/media/image32.png" ContentType="image/png"/>
  <Override PartName="/ppt/media/image4.jpeg" ContentType="image/jpeg"/>
  <Override PartName="/ppt/media/image10.png" ContentType="image/png"/>
  <Override PartName="/ppt/media/image47.png" ContentType="image/png"/>
  <Override PartName="/ppt/media/image29.png" ContentType="image/png"/>
  <Override PartName="/ppt/media/image13.png" ContentType="image/png"/>
  <Override PartName="/ppt/media/image50.png" ContentType="image/png"/>
  <Override PartName="/ppt/media/image30.png" ContentType="image/png"/>
  <Override PartName="/ppt/media/image28.png" ContentType="image/png"/>
  <Override PartName="/ppt/media/image42.png" ContentType="image/png"/>
  <Override PartName="/ppt/media/image43.png" ContentType="image/png"/>
  <Override PartName="/ppt/media/image34.png" ContentType="image/png"/>
  <Override PartName="/ppt/media/image44.png" ContentType="image/png"/>
  <Override PartName="/ppt/media/image40.jpeg" ContentType="image/jpeg"/>
  <Override PartName="/ppt/media/image46.png" ContentType="image/png"/>
  <Override PartName="/ppt/media/image48.png" ContentType="image/png"/>
  <Override PartName="/ppt/media/image11.png" ContentType="image/png"/>
  <Override PartName="/ppt/media/image51.png" ContentType="image/png"/>
  <Override PartName="/ppt/media/image52.png" ContentType="image/png"/>
  <Override PartName="/ppt/media/image41.png" ContentType="image/png"/>
  <Override PartName="/ppt/media/image9.png" ContentType="image/png"/>
  <Override PartName="/ppt/media/image39.png" ContentType="image/png"/>
  <Override PartName="/ppt/media/image53.png" ContentType="image/png"/>
  <Override PartName="/ppt/media/image8.jpeg" ContentType="image/jpeg"/>
  <Override PartName="/ppt/media/image38.png" ContentType="image/png"/>
  <Override PartName="/ppt/media/image5.png" ContentType="image/png"/>
  <Override PartName="/ppt/media/image35.png" ContentType="image/png"/>
  <Override PartName="/ppt/media/media45.mp4" ContentType="video/mp4"/>
  <Override PartName="/ppt/media/image49.png" ContentType="image/png"/>
  <Override PartName="/ppt/media/image12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jpe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video" Target="../media/media45.mp4"/><Relationship Id="rId6" Type="http://schemas.microsoft.com/office/2007/relationships/media" Target="../media/media45.mp4"/><Relationship Id="rId7" Type="http://schemas.openxmlformats.org/officeDocument/2006/relationships/image" Target="../media/image46.png"/><Relationship Id="rId8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0" name="Group 3"/>
          <p:cNvGrpSpPr/>
          <p:nvPr/>
        </p:nvGrpSpPr>
        <p:grpSpPr>
          <a:xfrm>
            <a:off x="4736160" y="-144720"/>
            <a:ext cx="3856320" cy="6453000"/>
            <a:chOff x="4736160" y="-144720"/>
            <a:chExt cx="3856320" cy="6453000"/>
          </a:xfrm>
        </p:grpSpPr>
        <p:sp>
          <p:nvSpPr>
            <p:cNvPr id="41" name="CustomShape 4"/>
            <p:cNvSpPr/>
            <p:nvPr/>
          </p:nvSpPr>
          <p:spPr>
            <a:xfrm>
              <a:off x="4736160" y="0"/>
              <a:ext cx="3856320" cy="6308280"/>
            </a:xfrm>
            <a:custGeom>
              <a:avLst/>
              <a:gdLst/>
              <a:ahLst/>
              <a:rect l="l" t="t" r="r" b="b"/>
              <a:pathLst>
                <a:path w="1016043" h="1661845">
                  <a:moveTo>
                    <a:pt x="0" y="0"/>
                  </a:moveTo>
                  <a:lnTo>
                    <a:pt x="1016043" y="0"/>
                  </a:lnTo>
                  <a:lnTo>
                    <a:pt x="1016043" y="1661845"/>
                  </a:lnTo>
                  <a:lnTo>
                    <a:pt x="0" y="1661845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" name="CustomShape 5"/>
            <p:cNvSpPr/>
            <p:nvPr/>
          </p:nvSpPr>
          <p:spPr>
            <a:xfrm>
              <a:off x="4736160" y="-144720"/>
              <a:ext cx="3856320" cy="6453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3" name="CustomShape 6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4" name="Group 7"/>
          <p:cNvGrpSpPr/>
          <p:nvPr/>
        </p:nvGrpSpPr>
        <p:grpSpPr>
          <a:xfrm>
            <a:off x="0" y="6165000"/>
            <a:ext cx="3975840" cy="4120560"/>
            <a:chOff x="0" y="6165000"/>
            <a:chExt cx="3975840" cy="4120560"/>
          </a:xfrm>
        </p:grpSpPr>
        <p:sp>
          <p:nvSpPr>
            <p:cNvPr id="45" name="CustomShape 8"/>
            <p:cNvSpPr/>
            <p:nvPr/>
          </p:nvSpPr>
          <p:spPr>
            <a:xfrm>
              <a:off x="0" y="6309720"/>
              <a:ext cx="3975840" cy="3975840"/>
            </a:xfrm>
            <a:custGeom>
              <a:avLst/>
              <a:gdLst/>
              <a:ahLst/>
              <a:rect l="l" t="t" r="r" b="b"/>
              <a:pathLst>
                <a:path w="1047488" h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6" name="CustomShape 9"/>
            <p:cNvSpPr/>
            <p:nvPr/>
          </p:nvSpPr>
          <p:spPr>
            <a:xfrm>
              <a:off x="0" y="6165000"/>
              <a:ext cx="3975840" cy="4120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47" name="Group 10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48" name="CustomShape 11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12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50" name="Group 13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51" name="CustomShape 14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52" name="CustomShape 15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3" name="CustomShape 16"/>
          <p:cNvSpPr/>
          <p:nvPr/>
        </p:nvSpPr>
        <p:spPr>
          <a:xfrm>
            <a:off x="1140840" y="1620000"/>
            <a:ext cx="5523120" cy="7358400"/>
          </a:xfrm>
          <a:custGeom>
            <a:avLst/>
            <a:gdLst/>
            <a:ahLst/>
            <a:rect l="l" t="t" r="r" b="b"/>
            <a:pathLst>
              <a:path w="5524509" h="7359879">
                <a:moveTo>
                  <a:pt x="0" y="0"/>
                </a:moveTo>
                <a:lnTo>
                  <a:pt x="5524510" y="0"/>
                </a:lnTo>
                <a:lnTo>
                  <a:pt x="5524510" y="7359879"/>
                </a:lnTo>
                <a:lnTo>
                  <a:pt x="0" y="735987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" name="CustomShape 17"/>
          <p:cNvSpPr/>
          <p:nvPr/>
        </p:nvSpPr>
        <p:spPr>
          <a:xfrm>
            <a:off x="8961120" y="533160"/>
            <a:ext cx="9325800" cy="35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241"/>
              </a:lnSpc>
            </a:pPr>
            <a:r>
              <a:rPr b="1" lang="en-US" sz="66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RFID TECHNOLOGY IN AUTONOMOUS ROBOTS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55" name="CustomShape 18"/>
          <p:cNvSpPr/>
          <p:nvPr/>
        </p:nvSpPr>
        <p:spPr>
          <a:xfrm>
            <a:off x="9875520" y="5988600"/>
            <a:ext cx="8044920" cy="23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9241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SUPERVISED BY:</a:t>
            </a:r>
            <a:endParaRPr b="0" lang="en-US" sz="4000" spc="-1" strike="noStrike">
              <a:latin typeface="Arial"/>
            </a:endParaRPr>
          </a:p>
          <a:p>
            <a:pPr>
              <a:lnSpc>
                <a:spcPts val="9241"/>
              </a:lnSpc>
            </a:pPr>
            <a:r>
              <a:rPr b="1" lang="en-US" sz="40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DR.TAREK ABDELSHAHEED</a:t>
            </a:r>
            <a:endParaRPr b="0" lang="en-US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53" name="Group 3"/>
          <p:cNvGrpSpPr/>
          <p:nvPr/>
        </p:nvGrpSpPr>
        <p:grpSpPr>
          <a:xfrm>
            <a:off x="17292960" y="447480"/>
            <a:ext cx="396000" cy="145800"/>
            <a:chOff x="17292960" y="447480"/>
            <a:chExt cx="396000" cy="145800"/>
          </a:xfrm>
        </p:grpSpPr>
        <p:sp>
          <p:nvSpPr>
            <p:cNvPr id="254" name="CustomShape 4"/>
            <p:cNvSpPr/>
            <p:nvPr/>
          </p:nvSpPr>
          <p:spPr>
            <a:xfrm>
              <a:off x="17292960" y="56556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5" name="CustomShape 5"/>
            <p:cNvSpPr/>
            <p:nvPr/>
          </p:nvSpPr>
          <p:spPr>
            <a:xfrm>
              <a:off x="17292960" y="44748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6" name="Group 6"/>
          <p:cNvGrpSpPr/>
          <p:nvPr/>
        </p:nvGrpSpPr>
        <p:grpSpPr>
          <a:xfrm>
            <a:off x="17292960" y="539640"/>
            <a:ext cx="396000" cy="145800"/>
            <a:chOff x="17292960" y="539640"/>
            <a:chExt cx="396000" cy="145800"/>
          </a:xfrm>
        </p:grpSpPr>
        <p:sp>
          <p:nvSpPr>
            <p:cNvPr id="257" name="CustomShape 7"/>
            <p:cNvSpPr/>
            <p:nvPr/>
          </p:nvSpPr>
          <p:spPr>
            <a:xfrm>
              <a:off x="17292960" y="65772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58" name="CustomShape 8"/>
            <p:cNvSpPr/>
            <p:nvPr/>
          </p:nvSpPr>
          <p:spPr>
            <a:xfrm>
              <a:off x="17292960" y="53964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59" name="Group 9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260" name="CustomShape 10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CustomShape 11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2" name="Group 12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263" name="CustomShape 13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4" name="CustomShape 14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65" name="CustomShape 15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6" name="Group 16"/>
          <p:cNvGrpSpPr/>
          <p:nvPr/>
        </p:nvGrpSpPr>
        <p:grpSpPr>
          <a:xfrm>
            <a:off x="0" y="6165000"/>
            <a:ext cx="3975840" cy="4120560"/>
            <a:chOff x="0" y="6165000"/>
            <a:chExt cx="3975840" cy="4120560"/>
          </a:xfrm>
        </p:grpSpPr>
        <p:sp>
          <p:nvSpPr>
            <p:cNvPr id="267" name="CustomShape 17"/>
            <p:cNvSpPr/>
            <p:nvPr/>
          </p:nvSpPr>
          <p:spPr>
            <a:xfrm>
              <a:off x="0" y="6309720"/>
              <a:ext cx="3975840" cy="3975840"/>
            </a:xfrm>
            <a:custGeom>
              <a:avLst/>
              <a:gdLst/>
              <a:ahLst/>
              <a:rect l="l" t="t" r="r" b="b"/>
              <a:pathLst>
                <a:path w="1047488" h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18"/>
            <p:cNvSpPr/>
            <p:nvPr/>
          </p:nvSpPr>
          <p:spPr>
            <a:xfrm>
              <a:off x="0" y="6165000"/>
              <a:ext cx="3975840" cy="4120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69" name="Group 19"/>
          <p:cNvGrpSpPr/>
          <p:nvPr/>
        </p:nvGrpSpPr>
        <p:grpSpPr>
          <a:xfrm>
            <a:off x="1028880" y="1028880"/>
            <a:ext cx="8228160" cy="8228160"/>
            <a:chOff x="1028880" y="1028880"/>
            <a:chExt cx="8228160" cy="8228160"/>
          </a:xfrm>
        </p:grpSpPr>
        <p:pic>
          <p:nvPicPr>
            <p:cNvPr id="270" name="Picture 21" descr=""/>
            <p:cNvPicPr/>
            <p:nvPr/>
          </p:nvPicPr>
          <p:blipFill>
            <a:blip r:embed="rId4"/>
            <a:srcRect l="0" t="12465" r="0" b="12465"/>
            <a:stretch/>
          </p:blipFill>
          <p:spPr>
            <a:xfrm>
              <a:off x="1028880" y="1028880"/>
              <a:ext cx="8228160" cy="8228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71" name="CustomShape 20"/>
          <p:cNvSpPr/>
          <p:nvPr/>
        </p:nvSpPr>
        <p:spPr>
          <a:xfrm>
            <a:off x="10519560" y="1280160"/>
            <a:ext cx="7169400" cy="266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00"/>
              </a:lnSpc>
            </a:pPr>
            <a:r>
              <a:rPr b="1" lang="en-US" sz="55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RFID FOR OBJECT IDENTIFICATION</a:t>
            </a:r>
            <a:endParaRPr b="0" lang="en-US" sz="5500" spc="-1" strike="noStrike">
              <a:latin typeface="Arial"/>
            </a:endParaRPr>
          </a:p>
        </p:txBody>
      </p:sp>
      <p:sp>
        <p:nvSpPr>
          <p:cNvPr id="272" name="Line 21"/>
          <p:cNvSpPr/>
          <p:nvPr/>
        </p:nvSpPr>
        <p:spPr>
          <a:xfrm>
            <a:off x="11162520" y="391068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22"/>
          <p:cNvSpPr/>
          <p:nvPr/>
        </p:nvSpPr>
        <p:spPr>
          <a:xfrm>
            <a:off x="10220760" y="5088240"/>
            <a:ext cx="7269480" cy="353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50"/>
              </a:lnSpc>
            </a:pPr>
            <a:r>
              <a:rPr b="0" lang="en-US" sz="2470" spc="-1" strike="noStrike">
                <a:solidFill>
                  <a:srgbClr val="ffffff"/>
                </a:solidFill>
                <a:latin typeface="Open Sans"/>
                <a:ea typeface="Open Sans"/>
              </a:rPr>
              <a:t>Robots use RFID to:</a:t>
            </a:r>
            <a:endParaRPr b="0" lang="en-US" sz="2470" spc="-1" strike="noStrike">
              <a:latin typeface="Arial"/>
            </a:endParaRPr>
          </a:p>
          <a:p>
            <a:pPr>
              <a:lnSpc>
                <a:spcPts val="3450"/>
              </a:lnSpc>
            </a:pPr>
            <a:endParaRPr b="0" lang="en-US" sz="2470" spc="-1" strike="noStrike">
              <a:latin typeface="Arial"/>
            </a:endParaRPr>
          </a:p>
          <a:p>
            <a:pPr>
              <a:lnSpc>
                <a:spcPts val="3450"/>
              </a:lnSpc>
            </a:pPr>
            <a:r>
              <a:rPr b="0" lang="en-US" sz="2470" spc="-1" strike="noStrike">
                <a:solidFill>
                  <a:srgbClr val="ffffff"/>
                </a:solidFill>
                <a:latin typeface="Open Sans"/>
                <a:ea typeface="Open Sans"/>
              </a:rPr>
              <a:t>Identify items like boxes or tools.</a:t>
            </a:r>
            <a:endParaRPr b="0" lang="en-US" sz="2470" spc="-1" strike="noStrike">
              <a:latin typeface="Arial"/>
            </a:endParaRPr>
          </a:p>
          <a:p>
            <a:pPr>
              <a:lnSpc>
                <a:spcPts val="3450"/>
              </a:lnSpc>
            </a:pPr>
            <a:endParaRPr b="0" lang="en-US" sz="2470" spc="-1" strike="noStrike">
              <a:latin typeface="Arial"/>
            </a:endParaRPr>
          </a:p>
          <a:p>
            <a:pPr>
              <a:lnSpc>
                <a:spcPts val="3450"/>
              </a:lnSpc>
            </a:pPr>
            <a:r>
              <a:rPr b="0" lang="en-US" sz="2470" spc="-1" strike="noStrike">
                <a:solidFill>
                  <a:srgbClr val="ffffff"/>
                </a:solidFill>
                <a:latin typeface="Open Sans"/>
                <a:ea typeface="Open Sans"/>
              </a:rPr>
              <a:t>Sort objects into groups.</a:t>
            </a:r>
            <a:endParaRPr b="0" lang="en-US" sz="2470" spc="-1" strike="noStrike">
              <a:latin typeface="Arial"/>
            </a:endParaRPr>
          </a:p>
          <a:p>
            <a:pPr>
              <a:lnSpc>
                <a:spcPts val="3450"/>
              </a:lnSpc>
            </a:pPr>
            <a:endParaRPr b="0" lang="en-US" sz="2470" spc="-1" strike="noStrike">
              <a:latin typeface="Arial"/>
            </a:endParaRPr>
          </a:p>
          <a:p>
            <a:pPr>
              <a:lnSpc>
                <a:spcPts val="3589"/>
              </a:lnSpc>
            </a:pPr>
            <a:r>
              <a:rPr b="0" lang="en-US" sz="2570" spc="-1" strike="noStrike">
                <a:solidFill>
                  <a:srgbClr val="ffffff"/>
                </a:solidFill>
                <a:latin typeface="Open Sans"/>
                <a:ea typeface="Open Sans"/>
              </a:rPr>
              <a:t>Keep track of where items are in a warehouse.</a:t>
            </a:r>
            <a:endParaRPr b="0" lang="en-US" sz="257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6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CustomShape 4"/>
          <p:cNvSpPr/>
          <p:nvPr/>
        </p:nvSpPr>
        <p:spPr>
          <a:xfrm>
            <a:off x="12863520" y="-3086280"/>
            <a:ext cx="8228160" cy="8228160"/>
          </a:xfrm>
          <a:custGeom>
            <a:avLst/>
            <a:gdLst/>
            <a:ah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8" name="Group 5"/>
          <p:cNvGrpSpPr/>
          <p:nvPr/>
        </p:nvGrpSpPr>
        <p:grpSpPr>
          <a:xfrm>
            <a:off x="17292960" y="447480"/>
            <a:ext cx="396000" cy="145800"/>
            <a:chOff x="17292960" y="447480"/>
            <a:chExt cx="396000" cy="145800"/>
          </a:xfrm>
        </p:grpSpPr>
        <p:sp>
          <p:nvSpPr>
            <p:cNvPr id="279" name="CustomShape 6"/>
            <p:cNvSpPr/>
            <p:nvPr/>
          </p:nvSpPr>
          <p:spPr>
            <a:xfrm>
              <a:off x="17292960" y="56556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0" name="CustomShape 7"/>
            <p:cNvSpPr/>
            <p:nvPr/>
          </p:nvSpPr>
          <p:spPr>
            <a:xfrm>
              <a:off x="17292960" y="44748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1" name="Group 8"/>
          <p:cNvGrpSpPr/>
          <p:nvPr/>
        </p:nvGrpSpPr>
        <p:grpSpPr>
          <a:xfrm>
            <a:off x="17292960" y="539640"/>
            <a:ext cx="396000" cy="145800"/>
            <a:chOff x="17292960" y="539640"/>
            <a:chExt cx="396000" cy="145800"/>
          </a:xfrm>
        </p:grpSpPr>
        <p:sp>
          <p:nvSpPr>
            <p:cNvPr id="282" name="CustomShape 9"/>
            <p:cNvSpPr/>
            <p:nvPr/>
          </p:nvSpPr>
          <p:spPr>
            <a:xfrm>
              <a:off x="17292960" y="65772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3" name="CustomShape 10"/>
            <p:cNvSpPr/>
            <p:nvPr/>
          </p:nvSpPr>
          <p:spPr>
            <a:xfrm>
              <a:off x="17292960" y="53964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4" name="Group 11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285" name="CustomShape 12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6" name="CustomShape 13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87" name="Group 14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288" name="CustomShape 15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89" name="CustomShape 16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90" name="Group 17"/>
          <p:cNvGrpSpPr/>
          <p:nvPr/>
        </p:nvGrpSpPr>
        <p:grpSpPr>
          <a:xfrm>
            <a:off x="4480560" y="899640"/>
            <a:ext cx="5594040" cy="8462160"/>
            <a:chOff x="4480560" y="899640"/>
            <a:chExt cx="5594040" cy="8462160"/>
          </a:xfrm>
        </p:grpSpPr>
        <p:pic>
          <p:nvPicPr>
            <p:cNvPr id="291" name="Picture 1" descr="">
              <a:hlinkClick r:id="" action="ppaction://media"/>
            </p:cNvPr>
            <p:cNvPicPr/>
            <p:nvPr>
              <a:videoFile r:link="rId5"/>
              <p:extLst>
                <p:ext uri="{DAA4B4D4-6D71-4841-9C94-3DE7FCFB9230}">
                  <p14:media r:embed="rId6"/>
                </p:ext>
              </p:extLst>
            </p:nvPr>
          </p:nvPicPr>
          <p:blipFill>
            <a:blip r:embed="rId7"/>
          </p:blipFill>
          <p:spPr>
            <a:xfrm>
              <a:off x="4480560" y="899640"/>
              <a:ext cx="5594040" cy="8462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92" name="Line 18"/>
          <p:cNvSpPr/>
          <p:nvPr/>
        </p:nvSpPr>
        <p:spPr>
          <a:xfrm>
            <a:off x="1044360" y="835272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3" name="CustomShape 19"/>
          <p:cNvSpPr/>
          <p:nvPr/>
        </p:nvSpPr>
        <p:spPr>
          <a:xfrm>
            <a:off x="274320" y="6152400"/>
            <a:ext cx="4113720" cy="282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424"/>
              </a:lnSpc>
            </a:pPr>
            <a:r>
              <a:rPr b="0" lang="en-US" sz="7500" spc="-1" strike="noStrike">
                <a:solidFill>
                  <a:srgbClr val="ffffff"/>
                </a:solidFill>
                <a:latin typeface="Bebas Neue"/>
                <a:ea typeface="Bebas Neue"/>
              </a:rPr>
              <a:t>OUR</a:t>
            </a:r>
            <a:endParaRPr b="0" lang="en-US" sz="7500" spc="-1" strike="noStrike">
              <a:latin typeface="Arial"/>
            </a:endParaRPr>
          </a:p>
          <a:p>
            <a:pPr>
              <a:lnSpc>
                <a:spcPts val="7424"/>
              </a:lnSpc>
            </a:pPr>
            <a:r>
              <a:rPr b="0" lang="en-US" sz="7500" spc="-1" strike="noStrike">
                <a:solidFill>
                  <a:srgbClr val="ffffff"/>
                </a:solidFill>
                <a:latin typeface="Bebas Neue"/>
                <a:ea typeface="Bebas Neue"/>
              </a:rPr>
              <a:t>PROJECT</a:t>
            </a:r>
            <a:endParaRPr b="0" lang="en-US" sz="7500" spc="-1" strike="noStrike">
              <a:latin typeface="Arial"/>
            </a:endParaRPr>
          </a:p>
        </p:txBody>
      </p:sp>
      <p:sp>
        <p:nvSpPr>
          <p:cNvPr id="294" name="CustomShape 20"/>
          <p:cNvSpPr/>
          <p:nvPr/>
        </p:nvSpPr>
        <p:spPr>
          <a:xfrm>
            <a:off x="12548880" y="2187360"/>
            <a:ext cx="4182480" cy="69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5460"/>
              </a:lnSpc>
            </a:pPr>
            <a:r>
              <a:rPr b="1" lang="en-US" sz="39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COMPONENTS</a:t>
            </a:r>
            <a:endParaRPr b="0" lang="en-US" sz="3900" spc="-1" strike="noStrike">
              <a:latin typeface="Arial"/>
            </a:endParaRPr>
          </a:p>
        </p:txBody>
      </p:sp>
      <p:sp>
        <p:nvSpPr>
          <p:cNvPr id="295" name="CustomShape 21"/>
          <p:cNvSpPr/>
          <p:nvPr/>
        </p:nvSpPr>
        <p:spPr>
          <a:xfrm>
            <a:off x="12303360" y="3431520"/>
            <a:ext cx="4428000" cy="46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3640"/>
              </a:lnSpc>
            </a:pPr>
            <a:r>
              <a:rPr b="1" i="1" lang="en-US" sz="2600" spc="-1" strike="noStrike">
                <a:solidFill>
                  <a:srgbClr val="ffffff"/>
                </a:solidFill>
                <a:latin typeface="Canva Sans Bold Italics"/>
                <a:ea typeface="Canva Sans Bold Italics"/>
              </a:rPr>
              <a:t>ARDUINO UNO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ts val="3640"/>
              </a:lnSpc>
            </a:pPr>
            <a:r>
              <a:rPr b="1" i="1" lang="en-US" sz="2600" spc="-1" strike="noStrike">
                <a:solidFill>
                  <a:srgbClr val="ffffff"/>
                </a:solidFill>
                <a:latin typeface="Canva Sans Bold Italics"/>
                <a:ea typeface="Canva Sans Bold Italics"/>
              </a:rPr>
              <a:t>ARDUINO NANO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ts val="3640"/>
              </a:lnSpc>
            </a:pPr>
            <a:r>
              <a:rPr b="1" i="1" lang="en-US" sz="2600" spc="-1" strike="noStrike">
                <a:solidFill>
                  <a:srgbClr val="ffffff"/>
                </a:solidFill>
                <a:latin typeface="Canva Sans Bold Italics"/>
                <a:ea typeface="Canva Sans Bold Italics"/>
              </a:rPr>
              <a:t>MFRC522(RFID)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ts val="3640"/>
              </a:lnSpc>
            </a:pPr>
            <a:r>
              <a:rPr b="1" i="1" lang="en-US" sz="2600" spc="-1" strike="noStrike">
                <a:solidFill>
                  <a:srgbClr val="ffffff"/>
                </a:solidFill>
                <a:latin typeface="Canva Sans Bold Italics"/>
                <a:ea typeface="Canva Sans Bold Italics"/>
              </a:rPr>
              <a:t>LCD_I2C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ts val="3640"/>
              </a:lnSpc>
            </a:pPr>
            <a:r>
              <a:rPr b="1" i="1" lang="en-US" sz="2600" spc="-1" strike="noStrike">
                <a:solidFill>
                  <a:srgbClr val="ffffff"/>
                </a:solidFill>
                <a:latin typeface="Canva Sans Bold Italics"/>
                <a:ea typeface="Canva Sans Bold Italics"/>
              </a:rPr>
              <a:t>MOTOR DRIVER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ts val="3640"/>
              </a:lnSpc>
            </a:pPr>
            <a:r>
              <a:rPr b="1" i="1" lang="en-US" sz="2600" spc="-1" strike="noStrike">
                <a:solidFill>
                  <a:srgbClr val="ffffff"/>
                </a:solidFill>
                <a:latin typeface="Canva Sans Bold Italics"/>
                <a:ea typeface="Canva Sans Bold Italics"/>
              </a:rPr>
              <a:t>MOTORS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ts val="3640"/>
              </a:lnSpc>
            </a:pPr>
            <a:r>
              <a:rPr b="1" i="1" lang="en-US" sz="2600" spc="-1" strike="noStrike">
                <a:solidFill>
                  <a:srgbClr val="ffffff"/>
                </a:solidFill>
                <a:latin typeface="Canva Sans Bold Italics"/>
                <a:ea typeface="Canva Sans Bold Italics"/>
              </a:rPr>
              <a:t>WHEELS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ts val="3640"/>
              </a:lnSpc>
            </a:pPr>
            <a:r>
              <a:rPr b="1" i="1" lang="en-US" sz="2600" spc="-1" strike="noStrike">
                <a:solidFill>
                  <a:srgbClr val="ffffff"/>
                </a:solidFill>
                <a:latin typeface="Canva Sans Bold Italics"/>
                <a:ea typeface="Canva Sans Bold Italics"/>
              </a:rPr>
              <a:t>BREADBOARD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ts val="3640"/>
              </a:lnSpc>
            </a:pPr>
            <a:r>
              <a:rPr b="1" i="1" lang="en-US" sz="2600" spc="-1" strike="noStrike">
                <a:solidFill>
                  <a:srgbClr val="ffffff"/>
                </a:solidFill>
                <a:latin typeface="Canva Sans Bold Italics"/>
                <a:ea typeface="Canva Sans Bold Italics"/>
              </a:rPr>
              <a:t>POWER SUPPLY</a:t>
            </a:r>
            <a:endParaRPr b="0" lang="en-US" sz="2600" spc="-1" strike="noStrike">
              <a:latin typeface="Arial"/>
            </a:endParaRPr>
          </a:p>
          <a:p>
            <a:pPr algn="ctr">
              <a:lnSpc>
                <a:spcPts val="3640"/>
              </a:lnSpc>
            </a:pP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99" name="Group 4"/>
          <p:cNvGrpSpPr/>
          <p:nvPr/>
        </p:nvGrpSpPr>
        <p:grpSpPr>
          <a:xfrm>
            <a:off x="17292960" y="447480"/>
            <a:ext cx="396000" cy="145800"/>
            <a:chOff x="17292960" y="447480"/>
            <a:chExt cx="396000" cy="145800"/>
          </a:xfrm>
        </p:grpSpPr>
        <p:sp>
          <p:nvSpPr>
            <p:cNvPr id="300" name="CustomShape 5"/>
            <p:cNvSpPr/>
            <p:nvPr/>
          </p:nvSpPr>
          <p:spPr>
            <a:xfrm>
              <a:off x="17292960" y="56556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1" name="CustomShape 6"/>
            <p:cNvSpPr/>
            <p:nvPr/>
          </p:nvSpPr>
          <p:spPr>
            <a:xfrm>
              <a:off x="17292960" y="44748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02" name="Group 7"/>
          <p:cNvGrpSpPr/>
          <p:nvPr/>
        </p:nvGrpSpPr>
        <p:grpSpPr>
          <a:xfrm>
            <a:off x="17292960" y="539640"/>
            <a:ext cx="396000" cy="145800"/>
            <a:chOff x="17292960" y="539640"/>
            <a:chExt cx="396000" cy="145800"/>
          </a:xfrm>
        </p:grpSpPr>
        <p:sp>
          <p:nvSpPr>
            <p:cNvPr id="303" name="CustomShape 8"/>
            <p:cNvSpPr/>
            <p:nvPr/>
          </p:nvSpPr>
          <p:spPr>
            <a:xfrm>
              <a:off x="17292960" y="65772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04" name="CustomShape 9"/>
            <p:cNvSpPr/>
            <p:nvPr/>
          </p:nvSpPr>
          <p:spPr>
            <a:xfrm>
              <a:off x="17292960" y="53964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05" name="CustomShape 10"/>
          <p:cNvSpPr/>
          <p:nvPr/>
        </p:nvSpPr>
        <p:spPr>
          <a:xfrm>
            <a:off x="1850760" y="2010960"/>
            <a:ext cx="5554800" cy="133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00"/>
              </a:lnSpc>
            </a:pPr>
            <a:r>
              <a:rPr b="1" lang="en-US" sz="75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SUMMARY</a:t>
            </a:r>
            <a:endParaRPr b="0" lang="en-US" sz="7500" spc="-1" strike="noStrike">
              <a:latin typeface="Arial"/>
            </a:endParaRPr>
          </a:p>
        </p:txBody>
      </p:sp>
      <p:sp>
        <p:nvSpPr>
          <p:cNvPr id="306" name="Line 11"/>
          <p:cNvSpPr/>
          <p:nvPr/>
        </p:nvSpPr>
        <p:spPr>
          <a:xfrm>
            <a:off x="1850400" y="3524760"/>
            <a:ext cx="190116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12"/>
          <p:cNvSpPr/>
          <p:nvPr/>
        </p:nvSpPr>
        <p:spPr>
          <a:xfrm>
            <a:off x="1060560" y="4953240"/>
            <a:ext cx="16165800" cy="220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4340"/>
              </a:lnSpc>
            </a:pPr>
            <a:r>
              <a:rPr b="0" lang="en-US" sz="3100" spc="-1" strike="noStrike">
                <a:solidFill>
                  <a:srgbClr val="ffffff"/>
                </a:solidFill>
                <a:latin typeface="Canva Sans"/>
                <a:ea typeface="Canva Sans"/>
              </a:rPr>
              <a:t>RFID makes robots smarter by helping them identify, track, and navigate.</a:t>
            </a:r>
            <a:endParaRPr b="0" lang="en-US" sz="3100" spc="-1" strike="noStrike">
              <a:latin typeface="Arial"/>
            </a:endParaRPr>
          </a:p>
          <a:p>
            <a:pPr algn="ctr">
              <a:lnSpc>
                <a:spcPts val="4340"/>
              </a:lnSpc>
            </a:pPr>
            <a:r>
              <a:rPr b="0" lang="en-US" sz="3100" spc="-1" strike="noStrike">
                <a:solidFill>
                  <a:srgbClr val="ffffff"/>
                </a:solidFill>
                <a:latin typeface="Canva Sans"/>
                <a:ea typeface="Canva Sans"/>
              </a:rPr>
              <a:t>It’s cheap and reliable for many uses, especially with passive tags.</a:t>
            </a:r>
            <a:endParaRPr b="0" lang="en-US" sz="3100" spc="-1" strike="noStrike">
              <a:latin typeface="Arial"/>
            </a:endParaRPr>
          </a:p>
          <a:p>
            <a:pPr algn="ctr">
              <a:lnSpc>
                <a:spcPts val="4340"/>
              </a:lnSpc>
            </a:pPr>
            <a:r>
              <a:rPr b="0" lang="en-US" sz="3100" spc="-1" strike="noStrike">
                <a:solidFill>
                  <a:srgbClr val="ffffff"/>
                </a:solidFill>
                <a:latin typeface="Canva Sans"/>
                <a:ea typeface="Canva Sans"/>
              </a:rPr>
              <a:t>As technology improves, robots will be able to use RFID in even more advanced ways.</a:t>
            </a:r>
            <a:endParaRPr b="0" lang="en-US" sz="3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4"/>
          <p:cNvSpPr/>
          <p:nvPr/>
        </p:nvSpPr>
        <p:spPr>
          <a:xfrm>
            <a:off x="12863520" y="-3086280"/>
            <a:ext cx="8228160" cy="8228160"/>
          </a:xfrm>
          <a:custGeom>
            <a:avLst/>
            <a:gdLst/>
            <a:ah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12" name="Group 5"/>
          <p:cNvGrpSpPr/>
          <p:nvPr/>
        </p:nvGrpSpPr>
        <p:grpSpPr>
          <a:xfrm>
            <a:off x="17292960" y="447480"/>
            <a:ext cx="396000" cy="145800"/>
            <a:chOff x="17292960" y="447480"/>
            <a:chExt cx="396000" cy="145800"/>
          </a:xfrm>
        </p:grpSpPr>
        <p:sp>
          <p:nvSpPr>
            <p:cNvPr id="313" name="CustomShape 6"/>
            <p:cNvSpPr/>
            <p:nvPr/>
          </p:nvSpPr>
          <p:spPr>
            <a:xfrm>
              <a:off x="17292960" y="56556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4" name="CustomShape 7"/>
            <p:cNvSpPr/>
            <p:nvPr/>
          </p:nvSpPr>
          <p:spPr>
            <a:xfrm>
              <a:off x="17292960" y="44748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5" name="Group 8"/>
          <p:cNvGrpSpPr/>
          <p:nvPr/>
        </p:nvGrpSpPr>
        <p:grpSpPr>
          <a:xfrm>
            <a:off x="17292960" y="539640"/>
            <a:ext cx="396000" cy="145800"/>
            <a:chOff x="17292960" y="539640"/>
            <a:chExt cx="396000" cy="145800"/>
          </a:xfrm>
        </p:grpSpPr>
        <p:sp>
          <p:nvSpPr>
            <p:cNvPr id="316" name="CustomShape 9"/>
            <p:cNvSpPr/>
            <p:nvPr/>
          </p:nvSpPr>
          <p:spPr>
            <a:xfrm>
              <a:off x="17292960" y="65772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17" name="CustomShape 10"/>
            <p:cNvSpPr/>
            <p:nvPr/>
          </p:nvSpPr>
          <p:spPr>
            <a:xfrm>
              <a:off x="17292960" y="53964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18" name="Group 11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319" name="CustomShape 12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0" name="CustomShape 13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1" name="Group 14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322" name="CustomShape 15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3" name="CustomShape 16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4" name="Group 17"/>
          <p:cNvGrpSpPr/>
          <p:nvPr/>
        </p:nvGrpSpPr>
        <p:grpSpPr>
          <a:xfrm>
            <a:off x="10582200" y="2342160"/>
            <a:ext cx="2049480" cy="2194200"/>
            <a:chOff x="10582200" y="2342160"/>
            <a:chExt cx="2049480" cy="2194200"/>
          </a:xfrm>
        </p:grpSpPr>
        <p:sp>
          <p:nvSpPr>
            <p:cNvPr id="325" name="CustomShape 18"/>
            <p:cNvSpPr/>
            <p:nvPr/>
          </p:nvSpPr>
          <p:spPr>
            <a:xfrm>
              <a:off x="10582200" y="2486880"/>
              <a:ext cx="2049480" cy="2049480"/>
            </a:xfrm>
            <a:custGeom>
              <a:avLst/>
              <a:gdLst/>
              <a:ahLst/>
              <a:rect l="l" t="t" r="r" b="b"/>
              <a:pathLst>
                <a:path w="540119" h="540119">
                  <a:moveTo>
                    <a:pt x="0" y="0"/>
                  </a:moveTo>
                  <a:lnTo>
                    <a:pt x="540119" y="0"/>
                  </a:lnTo>
                  <a:lnTo>
                    <a:pt x="540119" y="540119"/>
                  </a:lnTo>
                  <a:lnTo>
                    <a:pt x="0" y="540119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6" name="CustomShape 19"/>
            <p:cNvSpPr/>
            <p:nvPr/>
          </p:nvSpPr>
          <p:spPr>
            <a:xfrm>
              <a:off x="10582200" y="2342160"/>
              <a:ext cx="2049480" cy="219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327" name="Group 20"/>
          <p:cNvGrpSpPr/>
          <p:nvPr/>
        </p:nvGrpSpPr>
        <p:grpSpPr>
          <a:xfrm>
            <a:off x="13704840" y="5531760"/>
            <a:ext cx="1209240" cy="1353960"/>
            <a:chOff x="13704840" y="5531760"/>
            <a:chExt cx="1209240" cy="1353960"/>
          </a:xfrm>
        </p:grpSpPr>
        <p:sp>
          <p:nvSpPr>
            <p:cNvPr id="328" name="CustomShape 21"/>
            <p:cNvSpPr/>
            <p:nvPr/>
          </p:nvSpPr>
          <p:spPr>
            <a:xfrm>
              <a:off x="13704840" y="5676480"/>
              <a:ext cx="1209240" cy="1209240"/>
            </a:xfrm>
            <a:custGeom>
              <a:avLst/>
              <a:gdLst/>
              <a:ahLst/>
              <a:rect l="l" t="t" r="r" b="b"/>
              <a:pathLst>
                <a:path w="318831" h="318831">
                  <a:moveTo>
                    <a:pt x="0" y="0"/>
                  </a:moveTo>
                  <a:lnTo>
                    <a:pt x="318831" y="0"/>
                  </a:lnTo>
                  <a:lnTo>
                    <a:pt x="318831" y="318831"/>
                  </a:lnTo>
                  <a:lnTo>
                    <a:pt x="0" y="318831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29" name="CustomShape 22"/>
            <p:cNvSpPr/>
            <p:nvPr/>
          </p:nvSpPr>
          <p:spPr>
            <a:xfrm>
              <a:off x="13704840" y="5531760"/>
              <a:ext cx="1209240" cy="1353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30" name="CustomShape 23"/>
          <p:cNvSpPr/>
          <p:nvPr/>
        </p:nvSpPr>
        <p:spPr>
          <a:xfrm>
            <a:off x="2268720" y="2091240"/>
            <a:ext cx="7057080" cy="133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00"/>
              </a:lnSpc>
            </a:pPr>
            <a:r>
              <a:rPr b="1" lang="en-US" sz="75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THANK YOU</a:t>
            </a:r>
            <a:endParaRPr b="0" lang="en-US" sz="7500" spc="-1" strike="noStrike">
              <a:latin typeface="Arial"/>
            </a:endParaRPr>
          </a:p>
        </p:txBody>
      </p:sp>
      <p:sp>
        <p:nvSpPr>
          <p:cNvPr id="331" name="Line 24"/>
          <p:cNvSpPr/>
          <p:nvPr/>
        </p:nvSpPr>
        <p:spPr>
          <a:xfrm>
            <a:off x="2268360" y="3605040"/>
            <a:ext cx="190116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59" name="Group 4"/>
          <p:cNvGrpSpPr/>
          <p:nvPr/>
        </p:nvGrpSpPr>
        <p:grpSpPr>
          <a:xfrm>
            <a:off x="9507240" y="4592520"/>
            <a:ext cx="3975840" cy="4120560"/>
            <a:chOff x="9507240" y="4592520"/>
            <a:chExt cx="3975840" cy="4120560"/>
          </a:xfrm>
        </p:grpSpPr>
        <p:sp>
          <p:nvSpPr>
            <p:cNvPr id="60" name="CustomShape 5"/>
            <p:cNvSpPr/>
            <p:nvPr/>
          </p:nvSpPr>
          <p:spPr>
            <a:xfrm>
              <a:off x="9507240" y="4736880"/>
              <a:ext cx="3975840" cy="3975840"/>
            </a:xfrm>
            <a:custGeom>
              <a:avLst/>
              <a:gdLst/>
              <a:ahLst/>
              <a:rect l="l" t="t" r="r" b="b"/>
              <a:pathLst>
                <a:path w="1047488" h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6"/>
            <p:cNvSpPr/>
            <p:nvPr/>
          </p:nvSpPr>
          <p:spPr>
            <a:xfrm>
              <a:off x="9507240" y="4592520"/>
              <a:ext cx="3975840" cy="41205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2" name="Group 7"/>
          <p:cNvGrpSpPr/>
          <p:nvPr/>
        </p:nvGrpSpPr>
        <p:grpSpPr>
          <a:xfrm>
            <a:off x="17292960" y="447480"/>
            <a:ext cx="396000" cy="145800"/>
            <a:chOff x="17292960" y="447480"/>
            <a:chExt cx="396000" cy="145800"/>
          </a:xfrm>
        </p:grpSpPr>
        <p:sp>
          <p:nvSpPr>
            <p:cNvPr id="63" name="CustomShape 8"/>
            <p:cNvSpPr/>
            <p:nvPr/>
          </p:nvSpPr>
          <p:spPr>
            <a:xfrm>
              <a:off x="17292960" y="56556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4" name="CustomShape 9"/>
            <p:cNvSpPr/>
            <p:nvPr/>
          </p:nvSpPr>
          <p:spPr>
            <a:xfrm>
              <a:off x="17292960" y="44748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5" name="Group 10"/>
          <p:cNvGrpSpPr/>
          <p:nvPr/>
        </p:nvGrpSpPr>
        <p:grpSpPr>
          <a:xfrm>
            <a:off x="17292960" y="539640"/>
            <a:ext cx="396000" cy="145800"/>
            <a:chOff x="17292960" y="539640"/>
            <a:chExt cx="396000" cy="145800"/>
          </a:xfrm>
        </p:grpSpPr>
        <p:sp>
          <p:nvSpPr>
            <p:cNvPr id="66" name="CustomShape 11"/>
            <p:cNvSpPr/>
            <p:nvPr/>
          </p:nvSpPr>
          <p:spPr>
            <a:xfrm>
              <a:off x="17292960" y="65772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CustomShape 12"/>
            <p:cNvSpPr/>
            <p:nvPr/>
          </p:nvSpPr>
          <p:spPr>
            <a:xfrm>
              <a:off x="17292960" y="53964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68" name="Group 13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69" name="CustomShape 14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CustomShape 15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1" name="Group 16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72" name="CustomShape 17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CustomShape 18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74" name="Group 19"/>
          <p:cNvGrpSpPr/>
          <p:nvPr/>
        </p:nvGrpSpPr>
        <p:grpSpPr>
          <a:xfrm>
            <a:off x="10260000" y="2249280"/>
            <a:ext cx="8026560" cy="5787360"/>
            <a:chOff x="10260000" y="2249280"/>
            <a:chExt cx="8026560" cy="5787360"/>
          </a:xfrm>
        </p:grpSpPr>
        <p:pic>
          <p:nvPicPr>
            <p:cNvPr id="75" name="Picture 21" descr=""/>
            <p:cNvPicPr/>
            <p:nvPr/>
          </p:nvPicPr>
          <p:blipFill>
            <a:blip r:embed="rId4"/>
            <a:srcRect l="0" t="1871" r="0" b="1871"/>
            <a:stretch/>
          </p:blipFill>
          <p:spPr>
            <a:xfrm>
              <a:off x="10260000" y="2249280"/>
              <a:ext cx="8026560" cy="57873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6" name="CustomShape 20"/>
          <p:cNvSpPr/>
          <p:nvPr/>
        </p:nvSpPr>
        <p:spPr>
          <a:xfrm>
            <a:off x="1645920" y="990360"/>
            <a:ext cx="6596280" cy="266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WHAT IS RFID   TECHNOLOGY ?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77" name="Line 21"/>
          <p:cNvSpPr/>
          <p:nvPr/>
        </p:nvSpPr>
        <p:spPr>
          <a:xfrm>
            <a:off x="2075760" y="360108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2"/>
          <p:cNvSpPr/>
          <p:nvPr/>
        </p:nvSpPr>
        <p:spPr>
          <a:xfrm>
            <a:off x="2075760" y="4494240"/>
            <a:ext cx="5628600" cy="32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20"/>
              </a:lnSpc>
            </a:pPr>
            <a:r>
              <a:rPr b="1" lang="en-US" sz="23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RFID (Radio Frequency Identification) is a wireless technology   that uses radio waves to identify and track objects. It enables  the transfer of data between an RFID tag and a reader without  the need for a direct line of sight.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4"/>
          <p:cNvSpPr/>
          <p:nvPr/>
        </p:nvSpPr>
        <p:spPr>
          <a:xfrm>
            <a:off x="12863520" y="-3086280"/>
            <a:ext cx="8228160" cy="8228160"/>
          </a:xfrm>
          <a:custGeom>
            <a:avLst/>
            <a:gdLst/>
            <a:ah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83" name="Group 5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84" name="CustomShape 6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5" name="CustomShape 7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6" name="Group 8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87" name="CustomShape 9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10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89" name="CustomShape 11"/>
          <p:cNvSpPr/>
          <p:nvPr/>
        </p:nvSpPr>
        <p:spPr>
          <a:xfrm>
            <a:off x="1645920" y="990360"/>
            <a:ext cx="7839000" cy="266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TYPES OF RFID SYSTEMS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90" name="Line 12"/>
          <p:cNvSpPr/>
          <p:nvPr/>
        </p:nvSpPr>
        <p:spPr>
          <a:xfrm>
            <a:off x="2050560" y="360108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13"/>
          <p:cNvSpPr/>
          <p:nvPr/>
        </p:nvSpPr>
        <p:spPr>
          <a:xfrm>
            <a:off x="3073680" y="4559760"/>
            <a:ext cx="2108880" cy="19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78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Open Sans"/>
                <a:ea typeface="Open Sans"/>
              </a:rPr>
              <a:t>Low-Frequency (LF): Short range, used for access control.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92" name="Group 14"/>
          <p:cNvGrpSpPr/>
          <p:nvPr/>
        </p:nvGrpSpPr>
        <p:grpSpPr>
          <a:xfrm>
            <a:off x="2050560" y="4569840"/>
            <a:ext cx="596160" cy="624240"/>
            <a:chOff x="2050560" y="4569840"/>
            <a:chExt cx="596160" cy="624240"/>
          </a:xfrm>
        </p:grpSpPr>
        <p:sp>
          <p:nvSpPr>
            <p:cNvPr id="93" name="CustomShape 15"/>
            <p:cNvSpPr/>
            <p:nvPr/>
          </p:nvSpPr>
          <p:spPr>
            <a:xfrm>
              <a:off x="2050560" y="459792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16"/>
            <p:cNvSpPr/>
            <p:nvPr/>
          </p:nvSpPr>
          <p:spPr>
            <a:xfrm>
              <a:off x="2050560" y="456984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95" name="CustomShape 17"/>
          <p:cNvSpPr/>
          <p:nvPr/>
        </p:nvSpPr>
        <p:spPr>
          <a:xfrm>
            <a:off x="2179080" y="478836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96" name="CustomShape 18"/>
          <p:cNvSpPr/>
          <p:nvPr/>
        </p:nvSpPr>
        <p:spPr>
          <a:xfrm>
            <a:off x="7330680" y="4559760"/>
            <a:ext cx="2108880" cy="23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78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Open Sans"/>
                <a:ea typeface="Open Sans"/>
              </a:rPr>
              <a:t>High-Frequency (HF): Moderate range, used in inventory systems.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97" name="Group 19"/>
          <p:cNvGrpSpPr/>
          <p:nvPr/>
        </p:nvGrpSpPr>
        <p:grpSpPr>
          <a:xfrm>
            <a:off x="6307920" y="4569840"/>
            <a:ext cx="596160" cy="624240"/>
            <a:chOff x="6307920" y="4569840"/>
            <a:chExt cx="596160" cy="624240"/>
          </a:xfrm>
        </p:grpSpPr>
        <p:sp>
          <p:nvSpPr>
            <p:cNvPr id="98" name="CustomShape 20"/>
            <p:cNvSpPr/>
            <p:nvPr/>
          </p:nvSpPr>
          <p:spPr>
            <a:xfrm>
              <a:off x="6307920" y="459792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21"/>
            <p:cNvSpPr/>
            <p:nvPr/>
          </p:nvSpPr>
          <p:spPr>
            <a:xfrm>
              <a:off x="6307920" y="456984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0" name="CustomShape 22"/>
          <p:cNvSpPr/>
          <p:nvPr/>
        </p:nvSpPr>
        <p:spPr>
          <a:xfrm>
            <a:off x="6436440" y="478836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01" name="CustomShape 23"/>
          <p:cNvSpPr/>
          <p:nvPr/>
        </p:nvSpPr>
        <p:spPr>
          <a:xfrm>
            <a:off x="3073680" y="6696720"/>
            <a:ext cx="2108880" cy="23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78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Open Sans"/>
                <a:ea typeface="Open Sans"/>
              </a:rPr>
              <a:t>Ultra-High-Frequency (UHF): Long range, used in large-scale logistics.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02" name="Group 24"/>
          <p:cNvGrpSpPr/>
          <p:nvPr/>
        </p:nvGrpSpPr>
        <p:grpSpPr>
          <a:xfrm>
            <a:off x="2050560" y="6706800"/>
            <a:ext cx="596160" cy="624240"/>
            <a:chOff x="2050560" y="6706800"/>
            <a:chExt cx="596160" cy="624240"/>
          </a:xfrm>
        </p:grpSpPr>
        <p:sp>
          <p:nvSpPr>
            <p:cNvPr id="103" name="CustomShape 25"/>
            <p:cNvSpPr/>
            <p:nvPr/>
          </p:nvSpPr>
          <p:spPr>
            <a:xfrm>
              <a:off x="2050560" y="673488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26"/>
            <p:cNvSpPr/>
            <p:nvPr/>
          </p:nvSpPr>
          <p:spPr>
            <a:xfrm>
              <a:off x="2050560" y="670680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5" name="CustomShape 27"/>
          <p:cNvSpPr/>
          <p:nvPr/>
        </p:nvSpPr>
        <p:spPr>
          <a:xfrm>
            <a:off x="2179080" y="692496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03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09" name="Group 4"/>
          <p:cNvGrpSpPr/>
          <p:nvPr/>
        </p:nvGrpSpPr>
        <p:grpSpPr>
          <a:xfrm>
            <a:off x="17292960" y="447480"/>
            <a:ext cx="396000" cy="145800"/>
            <a:chOff x="17292960" y="447480"/>
            <a:chExt cx="396000" cy="145800"/>
          </a:xfrm>
        </p:grpSpPr>
        <p:sp>
          <p:nvSpPr>
            <p:cNvPr id="110" name="CustomShape 5"/>
            <p:cNvSpPr/>
            <p:nvPr/>
          </p:nvSpPr>
          <p:spPr>
            <a:xfrm>
              <a:off x="17292960" y="56556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1" name="CustomShape 6"/>
            <p:cNvSpPr/>
            <p:nvPr/>
          </p:nvSpPr>
          <p:spPr>
            <a:xfrm>
              <a:off x="17292960" y="44748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2" name="Group 7"/>
          <p:cNvGrpSpPr/>
          <p:nvPr/>
        </p:nvGrpSpPr>
        <p:grpSpPr>
          <a:xfrm>
            <a:off x="17292960" y="539640"/>
            <a:ext cx="396000" cy="145800"/>
            <a:chOff x="17292960" y="539640"/>
            <a:chExt cx="396000" cy="145800"/>
          </a:xfrm>
        </p:grpSpPr>
        <p:sp>
          <p:nvSpPr>
            <p:cNvPr id="113" name="CustomShape 8"/>
            <p:cNvSpPr/>
            <p:nvPr/>
          </p:nvSpPr>
          <p:spPr>
            <a:xfrm>
              <a:off x="17292960" y="657720"/>
              <a:ext cx="396000" cy="27720"/>
            </a:xfrm>
            <a:custGeom>
              <a:avLst/>
              <a:gdLst/>
              <a:ahLst/>
              <a:rect l="l" t="t" r="r" b="b"/>
              <a:pathLst>
                <a:path w="128243" h="9358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4" name="CustomShape 9"/>
            <p:cNvSpPr/>
            <p:nvPr/>
          </p:nvSpPr>
          <p:spPr>
            <a:xfrm>
              <a:off x="17292960" y="539640"/>
              <a:ext cx="396000" cy="145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5" name="Group 10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116" name="CustomShape 11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CustomShape 12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8" name="Group 13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119" name="CustomShape 14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CustomShape 15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1" name="Line 16"/>
          <p:cNvSpPr/>
          <p:nvPr/>
        </p:nvSpPr>
        <p:spPr>
          <a:xfrm>
            <a:off x="1675800" y="345888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17"/>
          <p:cNvSpPr/>
          <p:nvPr/>
        </p:nvSpPr>
        <p:spPr>
          <a:xfrm>
            <a:off x="11206440" y="2452320"/>
            <a:ext cx="6355440" cy="6355440"/>
          </a:xfrm>
          <a:custGeom>
            <a:avLst/>
            <a:gdLst/>
            <a:ah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8"/>
          <p:cNvSpPr/>
          <p:nvPr/>
        </p:nvSpPr>
        <p:spPr>
          <a:xfrm>
            <a:off x="1463040" y="1828800"/>
            <a:ext cx="5576760" cy="16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6301"/>
              </a:lnSpc>
            </a:pPr>
            <a:r>
              <a:rPr b="1" lang="en-US" sz="45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COMPONENS OF RFID SYSTEMS</a:t>
            </a:r>
            <a:endParaRPr b="0" lang="en-US" sz="4500" spc="-1" strike="noStrike">
              <a:latin typeface="Arial"/>
            </a:endParaRPr>
          </a:p>
        </p:txBody>
      </p:sp>
      <p:sp>
        <p:nvSpPr>
          <p:cNvPr id="124" name="CustomShape 19"/>
          <p:cNvSpPr/>
          <p:nvPr/>
        </p:nvSpPr>
        <p:spPr>
          <a:xfrm>
            <a:off x="2159280" y="3629880"/>
            <a:ext cx="6983280" cy="368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ffffff"/>
                </a:solidFill>
                <a:latin typeface="Open Sans"/>
                <a:ea typeface="Open Sans"/>
              </a:rPr>
              <a:t>RFID Tags:</a:t>
            </a:r>
            <a:endParaRPr b="0" lang="en-US" sz="2300" spc="-1" strike="noStrike">
              <a:latin typeface="Arial"/>
            </a:endParaRPr>
          </a:p>
          <a:p>
            <a:pPr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ffffff"/>
                </a:solidFill>
                <a:latin typeface="Open Sans"/>
                <a:ea typeface="Open Sans"/>
              </a:rPr>
              <a:t>1. Passive tags: Don’t need batteries and</a:t>
            </a:r>
            <a:endParaRPr b="0" lang="en-US" sz="2300" spc="-1" strike="noStrike">
              <a:latin typeface="Arial"/>
            </a:endParaRPr>
          </a:p>
          <a:p>
            <a:pPr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ffffff"/>
                </a:solidFill>
                <a:latin typeface="Open Sans"/>
                <a:ea typeface="Open Sans"/>
              </a:rPr>
              <a:t>work when near a reader.</a:t>
            </a:r>
            <a:endParaRPr b="0" lang="en-US" sz="2300" spc="-1" strike="noStrike">
              <a:latin typeface="Arial"/>
            </a:endParaRPr>
          </a:p>
          <a:p>
            <a:pPr>
              <a:lnSpc>
                <a:spcPts val="3220"/>
              </a:lnSpc>
              <a:tabLst>
                <a:tab algn="l" pos="0"/>
              </a:tabLst>
            </a:pPr>
            <a:endParaRPr b="0" lang="en-US" sz="2300" spc="-1" strike="noStrike">
              <a:latin typeface="Arial"/>
            </a:endParaRPr>
          </a:p>
          <a:p>
            <a:pPr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ffffff"/>
                </a:solidFill>
                <a:latin typeface="Open Sans"/>
                <a:ea typeface="Open Sans"/>
              </a:rPr>
              <a:t>2. Active tags: Use batteries, so they work</a:t>
            </a:r>
            <a:endParaRPr b="0" lang="en-US" sz="2300" spc="-1" strike="noStrike">
              <a:latin typeface="Arial"/>
            </a:endParaRPr>
          </a:p>
          <a:p>
            <a:pPr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ffffff"/>
                </a:solidFill>
                <a:latin typeface="Open Sans"/>
                <a:ea typeface="Open Sans"/>
              </a:rPr>
              <a:t>from farther away.</a:t>
            </a:r>
            <a:endParaRPr b="0" lang="en-US" sz="2300" spc="-1" strike="noStrike">
              <a:latin typeface="Arial"/>
            </a:endParaRPr>
          </a:p>
          <a:p>
            <a:pPr>
              <a:lnSpc>
                <a:spcPts val="3220"/>
              </a:lnSpc>
              <a:tabLst>
                <a:tab algn="l" pos="0"/>
              </a:tabLst>
            </a:pPr>
            <a:endParaRPr b="0" lang="en-US" sz="2300" spc="-1" strike="noStrike">
              <a:latin typeface="Arial"/>
            </a:endParaRPr>
          </a:p>
          <a:p>
            <a:pPr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ffffff"/>
                </a:solidFill>
                <a:latin typeface="Open Sans"/>
                <a:ea typeface="Open Sans"/>
              </a:rPr>
              <a:t>RFID Readers: The device that reads the data</a:t>
            </a:r>
            <a:endParaRPr b="0" lang="en-US" sz="2300" spc="-1" strike="noStrike">
              <a:latin typeface="Arial"/>
            </a:endParaRPr>
          </a:p>
          <a:p>
            <a:pPr>
              <a:lnSpc>
                <a:spcPts val="3220"/>
              </a:lnSpc>
              <a:tabLst>
                <a:tab algn="l" pos="0"/>
              </a:tabLst>
            </a:pPr>
            <a:r>
              <a:rPr b="0" lang="en-US" sz="2300" spc="-1" strike="noStrike">
                <a:solidFill>
                  <a:srgbClr val="ffffff"/>
                </a:solidFill>
                <a:latin typeface="Open Sans"/>
                <a:ea typeface="Open Sans"/>
              </a:rPr>
              <a:t>from tags.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4"/>
          <p:cNvSpPr/>
          <p:nvPr/>
        </p:nvSpPr>
        <p:spPr>
          <a:xfrm>
            <a:off x="12908520" y="-3086280"/>
            <a:ext cx="8228160" cy="8228160"/>
          </a:xfrm>
          <a:custGeom>
            <a:avLst/>
            <a:gdLst/>
            <a:ah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29" name="Group 5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130" name="CustomShape 6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1" name="CustomShape 7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2" name="Group 8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133" name="CustomShape 9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4" name="CustomShape 10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35" name="CustomShape 11"/>
          <p:cNvSpPr/>
          <p:nvPr/>
        </p:nvSpPr>
        <p:spPr>
          <a:xfrm>
            <a:off x="1096200" y="1038960"/>
            <a:ext cx="9418320" cy="266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HOW DOES RFID    WORKS ?            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36" name="Line 12"/>
          <p:cNvSpPr/>
          <p:nvPr/>
        </p:nvSpPr>
        <p:spPr>
          <a:xfrm>
            <a:off x="1413360" y="369648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13"/>
          <p:cNvSpPr/>
          <p:nvPr/>
        </p:nvSpPr>
        <p:spPr>
          <a:xfrm>
            <a:off x="947880" y="4937760"/>
            <a:ext cx="14060160" cy="462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64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ns"/>
                <a:ea typeface="Open Sans"/>
              </a:rPr>
              <a:t>1)Reader sends radio waves into the air.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ts val="364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ts val="364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ns"/>
                <a:ea typeface="Open Sans"/>
              </a:rPr>
              <a:t>2)When a tag enters the range of these waves, it sends its</a:t>
            </a:r>
            <a:endParaRPr b="0" lang="en-US" sz="2600" spc="-1" strike="noStrike">
              <a:latin typeface="Arial"/>
            </a:endParaRPr>
          </a:p>
          <a:p>
            <a:pPr>
              <a:lnSpc>
                <a:spcPts val="364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ns"/>
                <a:ea typeface="Open Sans"/>
              </a:rPr>
              <a:t>data back to the reader.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ts val="364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ts val="364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ns"/>
                <a:ea typeface="Open Sans"/>
              </a:rPr>
              <a:t>3)The reader collects the data and sends it to a computer</a:t>
            </a:r>
            <a:endParaRPr b="0" lang="en-US" sz="2600" spc="-1" strike="noStrike">
              <a:latin typeface="Arial"/>
            </a:endParaRPr>
          </a:p>
          <a:p>
            <a:pPr>
              <a:lnSpc>
                <a:spcPts val="364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ns"/>
                <a:ea typeface="Open Sans"/>
              </a:rPr>
              <a:t>or robot.</a:t>
            </a:r>
            <a:endParaRPr b="0" lang="en-US" sz="2600" spc="-1" strike="noStrike">
              <a:latin typeface="Arial"/>
            </a:endParaRPr>
          </a:p>
          <a:p>
            <a:pPr>
              <a:lnSpc>
                <a:spcPts val="3640"/>
              </a:lnSpc>
            </a:pPr>
            <a:endParaRPr b="0" lang="en-US" sz="2600" spc="-1" strike="noStrike">
              <a:latin typeface="Arial"/>
            </a:endParaRPr>
          </a:p>
          <a:p>
            <a:pPr>
              <a:lnSpc>
                <a:spcPts val="3640"/>
              </a:lnSpc>
            </a:pPr>
            <a:r>
              <a:rPr b="0" lang="en-US" sz="2600" spc="-1" strike="noStrike">
                <a:solidFill>
                  <a:srgbClr val="ffffff"/>
                </a:solidFill>
                <a:latin typeface="Open Sans"/>
                <a:ea typeface="Open Sans"/>
              </a:rPr>
              <a:t>4)The robot or system uses this information for tasks like  navigation, tracking, or identifying items.</a:t>
            </a:r>
            <a:endParaRPr b="0" lang="en-US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0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CustomShape 4"/>
          <p:cNvSpPr/>
          <p:nvPr/>
        </p:nvSpPr>
        <p:spPr>
          <a:xfrm>
            <a:off x="12863520" y="-3086280"/>
            <a:ext cx="8228160" cy="8228160"/>
          </a:xfrm>
          <a:custGeom>
            <a:avLst/>
            <a:gdLst/>
            <a:ah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42" name="Group 5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143" name="CustomShape 6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4" name="CustomShape 7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5" name="Group 8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146" name="CustomShape 9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7" name="CustomShape 10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8" name="CustomShape 11"/>
          <p:cNvSpPr/>
          <p:nvPr/>
        </p:nvSpPr>
        <p:spPr>
          <a:xfrm>
            <a:off x="1828800" y="914400"/>
            <a:ext cx="8552160" cy="266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05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ADVANTAGES OF RFID IN ROBOTS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49" name="Line 12"/>
          <p:cNvSpPr/>
          <p:nvPr/>
        </p:nvSpPr>
        <p:spPr>
          <a:xfrm>
            <a:off x="2050560" y="360108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13"/>
          <p:cNvSpPr/>
          <p:nvPr/>
        </p:nvSpPr>
        <p:spPr>
          <a:xfrm>
            <a:off x="3073680" y="4559760"/>
            <a:ext cx="2108880" cy="156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78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Open Sans"/>
                <a:ea typeface="Open Sans"/>
              </a:rPr>
              <a:t>No need to see the tag directly (unlike barcodes).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51" name="Group 14"/>
          <p:cNvGrpSpPr/>
          <p:nvPr/>
        </p:nvGrpSpPr>
        <p:grpSpPr>
          <a:xfrm>
            <a:off x="2050560" y="4569840"/>
            <a:ext cx="596160" cy="624240"/>
            <a:chOff x="2050560" y="4569840"/>
            <a:chExt cx="596160" cy="624240"/>
          </a:xfrm>
        </p:grpSpPr>
        <p:sp>
          <p:nvSpPr>
            <p:cNvPr id="152" name="CustomShape 15"/>
            <p:cNvSpPr/>
            <p:nvPr/>
          </p:nvSpPr>
          <p:spPr>
            <a:xfrm>
              <a:off x="2050560" y="459792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3" name="CustomShape 16"/>
            <p:cNvSpPr/>
            <p:nvPr/>
          </p:nvSpPr>
          <p:spPr>
            <a:xfrm>
              <a:off x="2050560" y="456984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4" name="CustomShape 17"/>
          <p:cNvSpPr/>
          <p:nvPr/>
        </p:nvSpPr>
        <p:spPr>
          <a:xfrm>
            <a:off x="2179080" y="478836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55" name="CustomShape 18"/>
          <p:cNvSpPr/>
          <p:nvPr/>
        </p:nvSpPr>
        <p:spPr>
          <a:xfrm>
            <a:off x="7330680" y="4559760"/>
            <a:ext cx="2108880" cy="156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78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Open Sans"/>
                <a:ea typeface="Open Sans"/>
              </a:rPr>
              <a:t>Robots can read multiple tags at once, saving time.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56" name="Group 19"/>
          <p:cNvGrpSpPr/>
          <p:nvPr/>
        </p:nvGrpSpPr>
        <p:grpSpPr>
          <a:xfrm>
            <a:off x="6307920" y="4569840"/>
            <a:ext cx="596160" cy="624240"/>
            <a:chOff x="6307920" y="4569840"/>
            <a:chExt cx="596160" cy="624240"/>
          </a:xfrm>
        </p:grpSpPr>
        <p:sp>
          <p:nvSpPr>
            <p:cNvPr id="157" name="CustomShape 20"/>
            <p:cNvSpPr/>
            <p:nvPr/>
          </p:nvSpPr>
          <p:spPr>
            <a:xfrm>
              <a:off x="6307920" y="459792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8" name="CustomShape 21"/>
            <p:cNvSpPr/>
            <p:nvPr/>
          </p:nvSpPr>
          <p:spPr>
            <a:xfrm>
              <a:off x="6307920" y="456984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9" name="CustomShape 22"/>
          <p:cNvSpPr/>
          <p:nvPr/>
        </p:nvSpPr>
        <p:spPr>
          <a:xfrm>
            <a:off x="6436440" y="478836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0" name="CustomShape 23"/>
          <p:cNvSpPr/>
          <p:nvPr/>
        </p:nvSpPr>
        <p:spPr>
          <a:xfrm>
            <a:off x="3073680" y="6696720"/>
            <a:ext cx="2108880" cy="117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78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Open Sans"/>
                <a:ea typeface="Open Sans"/>
              </a:rPr>
              <a:t>Works even in dusty or wet environments.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61" name="Group 24"/>
          <p:cNvGrpSpPr/>
          <p:nvPr/>
        </p:nvGrpSpPr>
        <p:grpSpPr>
          <a:xfrm>
            <a:off x="2050560" y="6706800"/>
            <a:ext cx="596160" cy="624240"/>
            <a:chOff x="2050560" y="6706800"/>
            <a:chExt cx="596160" cy="624240"/>
          </a:xfrm>
        </p:grpSpPr>
        <p:sp>
          <p:nvSpPr>
            <p:cNvPr id="162" name="CustomShape 25"/>
            <p:cNvSpPr/>
            <p:nvPr/>
          </p:nvSpPr>
          <p:spPr>
            <a:xfrm>
              <a:off x="2050560" y="673488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3" name="CustomShape 26"/>
            <p:cNvSpPr/>
            <p:nvPr/>
          </p:nvSpPr>
          <p:spPr>
            <a:xfrm>
              <a:off x="2050560" y="670680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4" name="CustomShape 27"/>
          <p:cNvSpPr/>
          <p:nvPr/>
        </p:nvSpPr>
        <p:spPr>
          <a:xfrm>
            <a:off x="2179080" y="692496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65" name="CustomShape 28"/>
          <p:cNvSpPr/>
          <p:nvPr/>
        </p:nvSpPr>
        <p:spPr>
          <a:xfrm>
            <a:off x="7330680" y="6696720"/>
            <a:ext cx="2108880" cy="195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078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Open Sans"/>
                <a:ea typeface="Open Sans"/>
              </a:rPr>
              <a:t>Passive tags are cheap, so they’re easy to use in many places.</a:t>
            </a:r>
            <a:endParaRPr b="0" lang="en-US" sz="2200" spc="-1" strike="noStrike">
              <a:latin typeface="Arial"/>
            </a:endParaRPr>
          </a:p>
        </p:txBody>
      </p:sp>
      <p:grpSp>
        <p:nvGrpSpPr>
          <p:cNvPr id="166" name="Group 29"/>
          <p:cNvGrpSpPr/>
          <p:nvPr/>
        </p:nvGrpSpPr>
        <p:grpSpPr>
          <a:xfrm>
            <a:off x="6307920" y="6706800"/>
            <a:ext cx="596160" cy="624240"/>
            <a:chOff x="6307920" y="6706800"/>
            <a:chExt cx="596160" cy="624240"/>
          </a:xfrm>
        </p:grpSpPr>
        <p:sp>
          <p:nvSpPr>
            <p:cNvPr id="167" name="CustomShape 30"/>
            <p:cNvSpPr/>
            <p:nvPr/>
          </p:nvSpPr>
          <p:spPr>
            <a:xfrm>
              <a:off x="6307920" y="673488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68" name="CustomShape 31"/>
            <p:cNvSpPr/>
            <p:nvPr/>
          </p:nvSpPr>
          <p:spPr>
            <a:xfrm>
              <a:off x="6307920" y="670680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69" name="CustomShape 32"/>
          <p:cNvSpPr/>
          <p:nvPr/>
        </p:nvSpPr>
        <p:spPr>
          <a:xfrm>
            <a:off x="6436440" y="692496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04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CustomShape 4"/>
          <p:cNvSpPr/>
          <p:nvPr/>
        </p:nvSpPr>
        <p:spPr>
          <a:xfrm>
            <a:off x="12863520" y="-3086280"/>
            <a:ext cx="8228160" cy="8228160"/>
          </a:xfrm>
          <a:custGeom>
            <a:avLst/>
            <a:gdLst/>
            <a:ah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4" name="Group 5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175" name="CustomShape 6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CustomShape 7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77" name="Group 8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178" name="CustomShape 9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10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0" name="CustomShape 11"/>
          <p:cNvSpPr/>
          <p:nvPr/>
        </p:nvSpPr>
        <p:spPr>
          <a:xfrm>
            <a:off x="274320" y="1645920"/>
            <a:ext cx="7988760" cy="18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424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CHALLENGES OF RFID IN ROBOTS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181" name="Line 12"/>
          <p:cNvSpPr/>
          <p:nvPr/>
        </p:nvSpPr>
        <p:spPr>
          <a:xfrm>
            <a:off x="331200" y="365832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13"/>
          <p:cNvSpPr/>
          <p:nvPr/>
        </p:nvSpPr>
        <p:spPr>
          <a:xfrm>
            <a:off x="1357560" y="4729320"/>
            <a:ext cx="3722400" cy="220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5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Open Sans"/>
                <a:ea typeface="Open Sans"/>
              </a:rPr>
              <a:t>Interference: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Signals can get blocked by metal or other electronic devices.</a:t>
            </a:r>
            <a:endParaRPr b="0" lang="en-US" sz="2500" spc="-1" strike="noStrike">
              <a:latin typeface="Arial"/>
            </a:endParaRPr>
          </a:p>
        </p:txBody>
      </p:sp>
      <p:grpSp>
        <p:nvGrpSpPr>
          <p:cNvPr id="183" name="Group 14"/>
          <p:cNvGrpSpPr/>
          <p:nvPr/>
        </p:nvGrpSpPr>
        <p:grpSpPr>
          <a:xfrm>
            <a:off x="312120" y="4713480"/>
            <a:ext cx="596160" cy="624240"/>
            <a:chOff x="312120" y="4713480"/>
            <a:chExt cx="596160" cy="624240"/>
          </a:xfrm>
        </p:grpSpPr>
        <p:sp>
          <p:nvSpPr>
            <p:cNvPr id="184" name="CustomShape 15"/>
            <p:cNvSpPr/>
            <p:nvPr/>
          </p:nvSpPr>
          <p:spPr>
            <a:xfrm>
              <a:off x="312120" y="474156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5" name="CustomShape 16"/>
            <p:cNvSpPr/>
            <p:nvPr/>
          </p:nvSpPr>
          <p:spPr>
            <a:xfrm>
              <a:off x="312120" y="471348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6" name="CustomShape 17"/>
          <p:cNvSpPr/>
          <p:nvPr/>
        </p:nvSpPr>
        <p:spPr>
          <a:xfrm>
            <a:off x="502920" y="493200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87" name="CustomShape 18"/>
          <p:cNvSpPr/>
          <p:nvPr/>
        </p:nvSpPr>
        <p:spPr>
          <a:xfrm>
            <a:off x="1357560" y="7286400"/>
            <a:ext cx="4368960" cy="17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Range:</a:t>
            </a:r>
            <a:endParaRPr b="0" lang="en-US" sz="2500" spc="-1" strike="noStrike">
              <a:latin typeface="Arial"/>
            </a:endParaRPr>
          </a:p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Passive tags only work when they’re close to the reader.</a:t>
            </a:r>
            <a:endParaRPr b="0" lang="en-US" sz="2500" spc="-1" strike="noStrike">
              <a:latin typeface="Arial"/>
            </a:endParaRPr>
          </a:p>
        </p:txBody>
      </p:sp>
      <p:grpSp>
        <p:nvGrpSpPr>
          <p:cNvPr id="188" name="Group 19"/>
          <p:cNvGrpSpPr/>
          <p:nvPr/>
        </p:nvGrpSpPr>
        <p:grpSpPr>
          <a:xfrm>
            <a:off x="245880" y="7149240"/>
            <a:ext cx="596160" cy="624240"/>
            <a:chOff x="245880" y="7149240"/>
            <a:chExt cx="596160" cy="624240"/>
          </a:xfrm>
        </p:grpSpPr>
        <p:sp>
          <p:nvSpPr>
            <p:cNvPr id="189" name="CustomShape 20"/>
            <p:cNvSpPr/>
            <p:nvPr/>
          </p:nvSpPr>
          <p:spPr>
            <a:xfrm>
              <a:off x="245880" y="717732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0" name="CustomShape 21"/>
            <p:cNvSpPr/>
            <p:nvPr/>
          </p:nvSpPr>
          <p:spPr>
            <a:xfrm>
              <a:off x="245880" y="714924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1" name="CustomShape 22"/>
          <p:cNvSpPr/>
          <p:nvPr/>
        </p:nvSpPr>
        <p:spPr>
          <a:xfrm>
            <a:off x="374400" y="745704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02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192" name="Group 23"/>
          <p:cNvGrpSpPr/>
          <p:nvPr/>
        </p:nvGrpSpPr>
        <p:grpSpPr>
          <a:xfrm>
            <a:off x="6341760" y="4739400"/>
            <a:ext cx="596160" cy="624240"/>
            <a:chOff x="6341760" y="4739400"/>
            <a:chExt cx="596160" cy="624240"/>
          </a:xfrm>
        </p:grpSpPr>
        <p:sp>
          <p:nvSpPr>
            <p:cNvPr id="193" name="CustomShape 24"/>
            <p:cNvSpPr/>
            <p:nvPr/>
          </p:nvSpPr>
          <p:spPr>
            <a:xfrm>
              <a:off x="6341760" y="476748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4" name="CustomShape 25"/>
            <p:cNvSpPr/>
            <p:nvPr/>
          </p:nvSpPr>
          <p:spPr>
            <a:xfrm>
              <a:off x="6341760" y="473940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5" name="CustomShape 26"/>
          <p:cNvSpPr/>
          <p:nvPr/>
        </p:nvSpPr>
        <p:spPr>
          <a:xfrm>
            <a:off x="6470280" y="495792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196" name="CustomShape 27"/>
          <p:cNvSpPr/>
          <p:nvPr/>
        </p:nvSpPr>
        <p:spPr>
          <a:xfrm>
            <a:off x="7474680" y="4911120"/>
            <a:ext cx="4852080" cy="13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Cost:</a:t>
            </a:r>
            <a:endParaRPr b="0" lang="en-US" sz="2500" spc="-1" strike="noStrike">
              <a:latin typeface="Arial"/>
            </a:endParaRPr>
          </a:p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Active tags are more expensive.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4"/>
          <p:cNvSpPr/>
          <p:nvPr/>
        </p:nvSpPr>
        <p:spPr>
          <a:xfrm>
            <a:off x="12863520" y="-3086280"/>
            <a:ext cx="8228160" cy="8228160"/>
          </a:xfrm>
          <a:custGeom>
            <a:avLst/>
            <a:gdLst/>
            <a:ah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1" name="Group 5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202" name="CustomShape 6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3" name="CustomShape 7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04" name="Group 8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205" name="CustomShape 9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6" name="CustomShape 10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07" name="CustomShape 11"/>
          <p:cNvSpPr/>
          <p:nvPr/>
        </p:nvSpPr>
        <p:spPr>
          <a:xfrm>
            <a:off x="365760" y="847800"/>
            <a:ext cx="8811720" cy="282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424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RFID Communication Protocols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08" name="Line 12"/>
          <p:cNvSpPr/>
          <p:nvPr/>
        </p:nvSpPr>
        <p:spPr>
          <a:xfrm>
            <a:off x="331200" y="365832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9" name="CustomShape 13"/>
          <p:cNvSpPr/>
          <p:nvPr/>
        </p:nvSpPr>
        <p:spPr>
          <a:xfrm>
            <a:off x="1357560" y="4719960"/>
            <a:ext cx="3722400" cy="13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ISO Standards: ISO 18000 for RFID systems.</a:t>
            </a:r>
            <a:endParaRPr b="0" lang="en-US" sz="2500" spc="-1" strike="noStrike">
              <a:latin typeface="Arial"/>
            </a:endParaRPr>
          </a:p>
        </p:txBody>
      </p:sp>
      <p:grpSp>
        <p:nvGrpSpPr>
          <p:cNvPr id="210" name="Group 14"/>
          <p:cNvGrpSpPr/>
          <p:nvPr/>
        </p:nvGrpSpPr>
        <p:grpSpPr>
          <a:xfrm>
            <a:off x="312120" y="4713480"/>
            <a:ext cx="596160" cy="624240"/>
            <a:chOff x="312120" y="4713480"/>
            <a:chExt cx="596160" cy="624240"/>
          </a:xfrm>
        </p:grpSpPr>
        <p:sp>
          <p:nvSpPr>
            <p:cNvPr id="211" name="CustomShape 15"/>
            <p:cNvSpPr/>
            <p:nvPr/>
          </p:nvSpPr>
          <p:spPr>
            <a:xfrm>
              <a:off x="312120" y="474156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2" name="CustomShape 16"/>
            <p:cNvSpPr/>
            <p:nvPr/>
          </p:nvSpPr>
          <p:spPr>
            <a:xfrm>
              <a:off x="312120" y="471348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3" name="CustomShape 17"/>
          <p:cNvSpPr/>
          <p:nvPr/>
        </p:nvSpPr>
        <p:spPr>
          <a:xfrm>
            <a:off x="502920" y="493200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14" name="CustomShape 18"/>
          <p:cNvSpPr/>
          <p:nvPr/>
        </p:nvSpPr>
        <p:spPr>
          <a:xfrm>
            <a:off x="1357560" y="7286400"/>
            <a:ext cx="4368960" cy="13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EPC (Electronic Product Code): Standard for item-level tracking.</a:t>
            </a:r>
            <a:endParaRPr b="0" lang="en-US" sz="2500" spc="-1" strike="noStrike">
              <a:latin typeface="Arial"/>
            </a:endParaRPr>
          </a:p>
        </p:txBody>
      </p:sp>
      <p:grpSp>
        <p:nvGrpSpPr>
          <p:cNvPr id="215" name="Group 19"/>
          <p:cNvGrpSpPr/>
          <p:nvPr/>
        </p:nvGrpSpPr>
        <p:grpSpPr>
          <a:xfrm>
            <a:off x="245880" y="7149240"/>
            <a:ext cx="596160" cy="624240"/>
            <a:chOff x="245880" y="7149240"/>
            <a:chExt cx="596160" cy="624240"/>
          </a:xfrm>
        </p:grpSpPr>
        <p:sp>
          <p:nvSpPr>
            <p:cNvPr id="216" name="CustomShape 20"/>
            <p:cNvSpPr/>
            <p:nvPr/>
          </p:nvSpPr>
          <p:spPr>
            <a:xfrm>
              <a:off x="245880" y="717732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17" name="CustomShape 21"/>
            <p:cNvSpPr/>
            <p:nvPr/>
          </p:nvSpPr>
          <p:spPr>
            <a:xfrm>
              <a:off x="245880" y="714924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18" name="CustomShape 22"/>
          <p:cNvSpPr/>
          <p:nvPr/>
        </p:nvSpPr>
        <p:spPr>
          <a:xfrm>
            <a:off x="374400" y="745704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02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219" name="Group 23"/>
          <p:cNvGrpSpPr/>
          <p:nvPr/>
        </p:nvGrpSpPr>
        <p:grpSpPr>
          <a:xfrm>
            <a:off x="6341760" y="4739400"/>
            <a:ext cx="596160" cy="624240"/>
            <a:chOff x="6341760" y="4739400"/>
            <a:chExt cx="596160" cy="624240"/>
          </a:xfrm>
        </p:grpSpPr>
        <p:sp>
          <p:nvSpPr>
            <p:cNvPr id="220" name="CustomShape 24"/>
            <p:cNvSpPr/>
            <p:nvPr/>
          </p:nvSpPr>
          <p:spPr>
            <a:xfrm>
              <a:off x="6341760" y="476748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CustomShape 25"/>
            <p:cNvSpPr/>
            <p:nvPr/>
          </p:nvSpPr>
          <p:spPr>
            <a:xfrm>
              <a:off x="6341760" y="473940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2" name="CustomShape 26"/>
          <p:cNvSpPr/>
          <p:nvPr/>
        </p:nvSpPr>
        <p:spPr>
          <a:xfrm>
            <a:off x="6470280" y="495792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23" name="CustomShape 27"/>
          <p:cNvSpPr/>
          <p:nvPr/>
        </p:nvSpPr>
        <p:spPr>
          <a:xfrm>
            <a:off x="7474680" y="4911120"/>
            <a:ext cx="4852080" cy="13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NFC (Near Field Communication): Short-range RFID technology.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003347"/>
            </a:gs>
            <a:gs pos="100000">
              <a:srgbClr val="001532"/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4739480" y="66096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5" name="CustomShape 2"/>
          <p:cNvSpPr/>
          <p:nvPr/>
        </p:nvSpPr>
        <p:spPr>
          <a:xfrm flipH="1" flipV="1">
            <a:off x="-387000" y="-437400"/>
            <a:ext cx="3932640" cy="4113360"/>
          </a:xfrm>
          <a:custGeom>
            <a:avLst/>
            <a:gdLst/>
            <a:ah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 rotWithShape="0">
            <a:blip r:embed="rId2">
              <a:alphaModFix amt="39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3"/>
          <p:cNvSpPr/>
          <p:nvPr/>
        </p:nvSpPr>
        <p:spPr>
          <a:xfrm>
            <a:off x="-3219480" y="4256640"/>
            <a:ext cx="6437160" cy="6437160"/>
          </a:xfrm>
          <a:custGeom>
            <a:avLst/>
            <a:gdLst/>
            <a:ah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4"/>
          <p:cNvSpPr/>
          <p:nvPr/>
        </p:nvSpPr>
        <p:spPr>
          <a:xfrm>
            <a:off x="12863520" y="-3086280"/>
            <a:ext cx="8228160" cy="8228160"/>
          </a:xfrm>
          <a:custGeom>
            <a:avLst/>
            <a:gdLst/>
            <a:ah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4">
              <a:alphaModFix amt="16000"/>
            </a:blip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8" name="Group 5"/>
          <p:cNvGrpSpPr/>
          <p:nvPr/>
        </p:nvGrpSpPr>
        <p:grpSpPr>
          <a:xfrm>
            <a:off x="17839080" y="8664840"/>
            <a:ext cx="447480" cy="592200"/>
            <a:chOff x="17839080" y="8664840"/>
            <a:chExt cx="447480" cy="592200"/>
          </a:xfrm>
        </p:grpSpPr>
        <p:sp>
          <p:nvSpPr>
            <p:cNvPr id="229" name="CustomShape 6"/>
            <p:cNvSpPr/>
            <p:nvPr/>
          </p:nvSpPr>
          <p:spPr>
            <a:xfrm>
              <a:off x="17839080" y="880956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0" name="CustomShape 7"/>
            <p:cNvSpPr/>
            <p:nvPr/>
          </p:nvSpPr>
          <p:spPr>
            <a:xfrm>
              <a:off x="17839080" y="866484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31" name="Group 8"/>
          <p:cNvGrpSpPr/>
          <p:nvPr/>
        </p:nvGrpSpPr>
        <p:grpSpPr>
          <a:xfrm>
            <a:off x="17839080" y="8215920"/>
            <a:ext cx="447480" cy="592200"/>
            <a:chOff x="17839080" y="8215920"/>
            <a:chExt cx="447480" cy="592200"/>
          </a:xfrm>
        </p:grpSpPr>
        <p:sp>
          <p:nvSpPr>
            <p:cNvPr id="232" name="CustomShape 9"/>
            <p:cNvSpPr/>
            <p:nvPr/>
          </p:nvSpPr>
          <p:spPr>
            <a:xfrm>
              <a:off x="17839080" y="8360640"/>
              <a:ext cx="447480" cy="447480"/>
            </a:xfrm>
            <a:custGeom>
              <a:avLst/>
              <a:gdLst/>
              <a:ah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3" name="CustomShape 10"/>
            <p:cNvSpPr/>
            <p:nvPr/>
          </p:nvSpPr>
          <p:spPr>
            <a:xfrm>
              <a:off x="17839080" y="8215920"/>
              <a:ext cx="447480" cy="592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4" name="CustomShape 11"/>
          <p:cNvSpPr/>
          <p:nvPr/>
        </p:nvSpPr>
        <p:spPr>
          <a:xfrm>
            <a:off x="331200" y="1737360"/>
            <a:ext cx="8080200" cy="188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7424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Bebas Neue Bold"/>
                <a:ea typeface="Bebas Neue Bold"/>
              </a:rPr>
              <a:t>APPLICATIONS OF RFID IN   ROBOTS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35" name="Line 12"/>
          <p:cNvSpPr/>
          <p:nvPr/>
        </p:nvSpPr>
        <p:spPr>
          <a:xfrm>
            <a:off x="331200" y="3658320"/>
            <a:ext cx="1900800" cy="0"/>
          </a:xfrm>
          <a:prstGeom prst="line">
            <a:avLst/>
          </a:prstGeom>
          <a:ln w="38160">
            <a:solidFill>
              <a:srgbClr val="00d1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CustomShape 13"/>
          <p:cNvSpPr/>
          <p:nvPr/>
        </p:nvSpPr>
        <p:spPr>
          <a:xfrm>
            <a:off x="1357560" y="4729320"/>
            <a:ext cx="3722400" cy="17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359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Open Sans"/>
                <a:ea typeface="Open Sans"/>
              </a:rPr>
              <a:t>Localization: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RFID helps robots figure out where they are in a building.</a:t>
            </a:r>
            <a:endParaRPr b="0" lang="en-US" sz="2500" spc="-1" strike="noStrike">
              <a:latin typeface="Arial"/>
            </a:endParaRPr>
          </a:p>
        </p:txBody>
      </p:sp>
      <p:grpSp>
        <p:nvGrpSpPr>
          <p:cNvPr id="237" name="Group 14"/>
          <p:cNvGrpSpPr/>
          <p:nvPr/>
        </p:nvGrpSpPr>
        <p:grpSpPr>
          <a:xfrm>
            <a:off x="312120" y="4713480"/>
            <a:ext cx="596160" cy="624240"/>
            <a:chOff x="312120" y="4713480"/>
            <a:chExt cx="596160" cy="624240"/>
          </a:xfrm>
        </p:grpSpPr>
        <p:sp>
          <p:nvSpPr>
            <p:cNvPr id="238" name="CustomShape 15"/>
            <p:cNvSpPr/>
            <p:nvPr/>
          </p:nvSpPr>
          <p:spPr>
            <a:xfrm>
              <a:off x="312120" y="474156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9" name="CustomShape 16"/>
            <p:cNvSpPr/>
            <p:nvPr/>
          </p:nvSpPr>
          <p:spPr>
            <a:xfrm>
              <a:off x="312120" y="471348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0" name="CustomShape 17"/>
          <p:cNvSpPr/>
          <p:nvPr/>
        </p:nvSpPr>
        <p:spPr>
          <a:xfrm>
            <a:off x="502920" y="493200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01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41" name="CustomShape 18"/>
          <p:cNvSpPr/>
          <p:nvPr/>
        </p:nvSpPr>
        <p:spPr>
          <a:xfrm>
            <a:off x="1357560" y="7286400"/>
            <a:ext cx="4368960" cy="177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Navigation:</a:t>
            </a:r>
            <a:endParaRPr b="0" lang="en-US" sz="2500" spc="-1" strike="noStrike">
              <a:latin typeface="Arial"/>
            </a:endParaRPr>
          </a:p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Tags act like road signs, helping robots find their way</a:t>
            </a:r>
            <a:endParaRPr b="0" lang="en-US" sz="2500" spc="-1" strike="noStrike">
              <a:latin typeface="Arial"/>
            </a:endParaRPr>
          </a:p>
        </p:txBody>
      </p:sp>
      <p:grpSp>
        <p:nvGrpSpPr>
          <p:cNvPr id="242" name="Group 19"/>
          <p:cNvGrpSpPr/>
          <p:nvPr/>
        </p:nvGrpSpPr>
        <p:grpSpPr>
          <a:xfrm>
            <a:off x="245880" y="7149240"/>
            <a:ext cx="596160" cy="624240"/>
            <a:chOff x="245880" y="7149240"/>
            <a:chExt cx="596160" cy="624240"/>
          </a:xfrm>
        </p:grpSpPr>
        <p:sp>
          <p:nvSpPr>
            <p:cNvPr id="243" name="CustomShape 20"/>
            <p:cNvSpPr/>
            <p:nvPr/>
          </p:nvSpPr>
          <p:spPr>
            <a:xfrm>
              <a:off x="245880" y="717732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4" name="CustomShape 21"/>
            <p:cNvSpPr/>
            <p:nvPr/>
          </p:nvSpPr>
          <p:spPr>
            <a:xfrm>
              <a:off x="245880" y="714924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5" name="CustomShape 22"/>
          <p:cNvSpPr/>
          <p:nvPr/>
        </p:nvSpPr>
        <p:spPr>
          <a:xfrm>
            <a:off x="374400" y="745704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02</a:t>
            </a:r>
            <a:endParaRPr b="0" lang="en-US" sz="1200" spc="-1" strike="noStrike">
              <a:latin typeface="Arial"/>
            </a:endParaRPr>
          </a:p>
        </p:txBody>
      </p:sp>
      <p:grpSp>
        <p:nvGrpSpPr>
          <p:cNvPr id="246" name="Group 23"/>
          <p:cNvGrpSpPr/>
          <p:nvPr/>
        </p:nvGrpSpPr>
        <p:grpSpPr>
          <a:xfrm>
            <a:off x="6341760" y="4739400"/>
            <a:ext cx="596160" cy="624240"/>
            <a:chOff x="6341760" y="4739400"/>
            <a:chExt cx="596160" cy="624240"/>
          </a:xfrm>
        </p:grpSpPr>
        <p:sp>
          <p:nvSpPr>
            <p:cNvPr id="247" name="CustomShape 24"/>
            <p:cNvSpPr/>
            <p:nvPr/>
          </p:nvSpPr>
          <p:spPr>
            <a:xfrm>
              <a:off x="6341760" y="4767480"/>
              <a:ext cx="596160" cy="596160"/>
            </a:xfrm>
            <a:custGeom>
              <a:avLst/>
              <a:gdLst/>
              <a:ah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0">
              <a:gsLst>
                <a:gs pos="0">
                  <a:srgbClr val="00d1ff"/>
                </a:gs>
                <a:gs pos="100000">
                  <a:srgbClr val="006dff"/>
                </a:gs>
              </a:gsLst>
              <a:lin ang="2700000"/>
            </a:gra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48" name="CustomShape 25"/>
            <p:cNvSpPr/>
            <p:nvPr/>
          </p:nvSpPr>
          <p:spPr>
            <a:xfrm>
              <a:off x="6341760" y="4739400"/>
              <a:ext cx="596160" cy="62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49" name="CustomShape 26"/>
          <p:cNvSpPr/>
          <p:nvPr/>
        </p:nvSpPr>
        <p:spPr>
          <a:xfrm>
            <a:off x="6470280" y="4957920"/>
            <a:ext cx="339120" cy="21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 algn="ctr">
              <a:lnSpc>
                <a:spcPts val="1681"/>
              </a:lnSpc>
            </a:pPr>
            <a:r>
              <a:rPr b="1" lang="en-US" sz="1200" spc="-1" strike="noStrike">
                <a:solidFill>
                  <a:srgbClr val="ffffff"/>
                </a:solidFill>
                <a:latin typeface="Open Sans Bold"/>
                <a:ea typeface="Open Sans Bold"/>
              </a:rPr>
              <a:t>03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250" name="CustomShape 27"/>
          <p:cNvSpPr/>
          <p:nvPr/>
        </p:nvSpPr>
        <p:spPr>
          <a:xfrm>
            <a:off x="7474680" y="4911120"/>
            <a:ext cx="4852080" cy="133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Object Identification:</a:t>
            </a:r>
            <a:endParaRPr b="0" lang="en-US" sz="2500" spc="-1" strike="noStrike">
              <a:latin typeface="Arial"/>
            </a:endParaRPr>
          </a:p>
          <a:p>
            <a:pPr>
              <a:lnSpc>
                <a:spcPts val="3498"/>
              </a:lnSpc>
            </a:pPr>
            <a:r>
              <a:rPr b="0" lang="en-US" sz="2500" spc="-1" strike="noStrike">
                <a:solidFill>
                  <a:srgbClr val="ffffff"/>
                </a:solidFill>
                <a:latin typeface="Open Sans"/>
                <a:ea typeface="Open Sans"/>
              </a:rPr>
              <a:t>Robots use RFID to recognize items like boxes or tools.</a:t>
            </a:r>
            <a:endParaRPr b="0" lang="en-US" sz="2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LibreOffice/6.4.7.2$Linux_X86_64 LibreOffice_project/40$Build-2</Applicat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language>en-US</dc:language>
  <cp:lastModifiedBy/>
  <dcterms:modified xsi:type="dcterms:W3CDTF">2024-12-25T06:27:06Z</dcterms:modified>
  <cp:revision>6</cp:revision>
  <dc:subject/>
  <dc:title>RFID TECHNOLOGY IN Autounomus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0</vt:i4>
  </property>
</Properties>
</file>